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58" r:id="rId4"/>
    <p:sldId id="260" r:id="rId5"/>
    <p:sldId id="25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10" initials="W" lastIdx="1" clrIdx="0">
    <p:extLst>
      <p:ext uri="{19B8F6BF-5375-455C-9EA6-DF929625EA0E}">
        <p15:presenceInfo xmlns:p15="http://schemas.microsoft.com/office/powerpoint/2012/main" userId="Win10"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686069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905713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72679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42532175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567553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8099257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9070013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707068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561548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428409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5BBE3E-AA6C-4CC5-BCA5-1B8845FF5875}"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667638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5BBE3E-AA6C-4CC5-BCA5-1B8845FF5875}" type="datetimeFigureOut">
              <a:rPr lang="en-US" smtClean="0"/>
              <a:t>3/18/2020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877611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5BBE3E-AA6C-4CC5-BCA5-1B8845FF5875}" type="datetimeFigureOut">
              <a:rPr lang="en-US" smtClean="0"/>
              <a:t>3/18/2020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385451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5BBE3E-AA6C-4CC5-BCA5-1B8845FF5875}" type="datetimeFigureOut">
              <a:rPr lang="en-US" smtClean="0"/>
              <a:t>3/18/2020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513133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5BBE3E-AA6C-4CC5-BCA5-1B8845FF5875}"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2644016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5BBE3E-AA6C-4CC5-BCA5-1B8845FF5875}"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500627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95BBE3E-AA6C-4CC5-BCA5-1B8845FF5875}" type="datetimeFigureOut">
              <a:rPr lang="en-US" smtClean="0"/>
              <a:t>3/18/2020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958CF20-A7EB-4E86-A118-79D4A06F5266}" type="slidenum">
              <a:rPr lang="en-US" smtClean="0"/>
              <a:t>‹#›</a:t>
            </a:fld>
            <a:endParaRPr lang="en-US"/>
          </a:p>
        </p:txBody>
      </p:sp>
    </p:spTree>
    <p:extLst>
      <p:ext uri="{BB962C8B-B14F-4D97-AF65-F5344CB8AC3E}">
        <p14:creationId xmlns:p14="http://schemas.microsoft.com/office/powerpoint/2010/main" val="3248601694"/>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6DC47-A2CC-4144-927B-3B95B5C5F6EE}"/>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3823812-735B-4A3E-96B3-D9BEC04FAC06}"/>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575CF81C-8E2D-4317-BD98-D72A09EB37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3862" y="214312"/>
            <a:ext cx="11344275" cy="6429375"/>
          </a:xfrm>
          <a:prstGeom prst="rect">
            <a:avLst/>
          </a:prstGeom>
        </p:spPr>
      </p:pic>
      <p:sp>
        <p:nvSpPr>
          <p:cNvPr id="6" name="TextBox 5">
            <a:extLst>
              <a:ext uri="{FF2B5EF4-FFF2-40B4-BE49-F238E27FC236}">
                <a16:creationId xmlns:a16="http://schemas.microsoft.com/office/drawing/2014/main" id="{CCE919F8-3AFE-49D3-91C8-1A1892F6FAEB}"/>
              </a:ext>
            </a:extLst>
          </p:cNvPr>
          <p:cNvSpPr txBox="1"/>
          <p:nvPr/>
        </p:nvSpPr>
        <p:spPr>
          <a:xfrm>
            <a:off x="2911152" y="3013788"/>
            <a:ext cx="6456784" cy="1477328"/>
          </a:xfrm>
          <a:prstGeom prst="rect">
            <a:avLst/>
          </a:prstGeom>
          <a:noFill/>
        </p:spPr>
        <p:txBody>
          <a:bodyPr wrap="square" rtlCol="0">
            <a:spAutoFit/>
          </a:bodyPr>
          <a:lstStyle/>
          <a:p>
            <a:pPr algn="ctr"/>
            <a:r>
              <a:rPr lang="ar-SA" dirty="0"/>
              <a:t>قسم اللغة الإنجليزية</a:t>
            </a:r>
          </a:p>
          <a:p>
            <a:pPr algn="ctr"/>
            <a:r>
              <a:rPr lang="ar-SA" dirty="0"/>
              <a:t>الفرقة الرابعة</a:t>
            </a:r>
          </a:p>
          <a:p>
            <a:pPr algn="ctr"/>
            <a:r>
              <a:rPr lang="ar-SA" dirty="0"/>
              <a:t>تاريخ اللغة</a:t>
            </a:r>
          </a:p>
          <a:p>
            <a:pPr algn="ctr"/>
            <a:r>
              <a:rPr lang="ar-SA" dirty="0"/>
              <a:t>د/منة محمد سلامة المصري</a:t>
            </a:r>
          </a:p>
          <a:p>
            <a:pPr algn="ctr"/>
            <a:r>
              <a:rPr lang="ar-SA" dirty="0"/>
              <a:t>2020</a:t>
            </a:r>
            <a:endParaRPr lang="en-US" dirty="0"/>
          </a:p>
        </p:txBody>
      </p:sp>
    </p:spTree>
    <p:extLst>
      <p:ext uri="{BB962C8B-B14F-4D97-AF65-F5344CB8AC3E}">
        <p14:creationId xmlns:p14="http://schemas.microsoft.com/office/powerpoint/2010/main" val="3707074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F8BBC-7765-4164-9536-3C6DA9E65A3F}"/>
              </a:ext>
            </a:extLst>
          </p:cNvPr>
          <p:cNvSpPr>
            <a:spLocks noGrp="1"/>
          </p:cNvSpPr>
          <p:nvPr>
            <p:ph type="title"/>
          </p:nvPr>
        </p:nvSpPr>
        <p:spPr/>
        <p:txBody>
          <a:bodyPr>
            <a:normAutofit/>
          </a:bodyPr>
          <a:lstStyle/>
          <a:p>
            <a:r>
              <a:rPr lang="en-US" sz="2400" b="1" dirty="0">
                <a:latin typeface="Times New Roman" panose="02020603050405020304" pitchFamily="18" charset="0"/>
                <a:ea typeface="Calibri" panose="020F0502020204030204" pitchFamily="34" charset="0"/>
              </a:rPr>
              <a:t>Features of American English</a:t>
            </a: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F354206-CF1D-4DAF-887B-B7AC16B9E8FB}"/>
              </a:ext>
            </a:extLst>
          </p:cNvPr>
          <p:cNvSpPr>
            <a:spLocks noGrp="1"/>
          </p:cNvSpPr>
          <p:nvPr>
            <p:ph idx="1"/>
          </p:nvPr>
        </p:nvSpPr>
        <p:spPr/>
        <p:txBody>
          <a:bodyPr/>
          <a:lstStyle/>
          <a:p>
            <a:pPr marL="0" marR="0">
              <a:lnSpc>
                <a:spcPct val="107000"/>
              </a:lnSpc>
              <a:spcBef>
                <a:spcPts val="0"/>
              </a:spcBef>
              <a:spcAft>
                <a:spcPts val="800"/>
              </a:spcAft>
            </a:pPr>
            <a:r>
              <a:rPr lang="en-US" sz="2400" b="1" dirty="0">
                <a:solidFill>
                  <a:schemeClr val="tx1"/>
                </a:solidFill>
                <a:latin typeface="Times New Roman" panose="02020603050405020304" pitchFamily="18" charset="0"/>
                <a:ea typeface="Calibri" panose="020F0502020204030204" pitchFamily="34" charset="0"/>
                <a:cs typeface="Arial" panose="020B0604020202020204" pitchFamily="34" charset="0"/>
              </a:rPr>
              <a:t>Archaic Features in American English</a:t>
            </a:r>
            <a:endParaRPr lang="en-US"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2400" b="1" dirty="0">
                <a:solidFill>
                  <a:schemeClr val="tx1"/>
                </a:solidFill>
                <a:latin typeface="Times New Roman" panose="02020603050405020304" pitchFamily="18" charset="0"/>
                <a:ea typeface="Calibri" panose="020F0502020204030204" pitchFamily="34" charset="0"/>
                <a:cs typeface="Arial" panose="020B0604020202020204" pitchFamily="34" charset="0"/>
              </a:rPr>
              <a:t>Early Changes in the Vocabulary</a:t>
            </a:r>
            <a:endParaRPr lang="en-US" dirty="0">
              <a:solidFill>
                <a:schemeClr val="tx1"/>
              </a:solidFill>
              <a:latin typeface="Calibri" panose="020F0502020204030204" pitchFamily="34" charset="0"/>
              <a:ea typeface="Calibri" panose="020F0502020204030204" pitchFamily="34" charset="0"/>
              <a:cs typeface="Arial" panose="020B0604020202020204" pitchFamily="34"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6090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B4F47-A213-439D-AC92-D85B46C10894}"/>
              </a:ext>
            </a:extLst>
          </p:cNvPr>
          <p:cNvSpPr>
            <a:spLocks noGrp="1"/>
          </p:cNvSpPr>
          <p:nvPr>
            <p:ph type="title"/>
          </p:nvPr>
        </p:nvSpPr>
        <p:spPr>
          <a:xfrm>
            <a:off x="677334" y="609600"/>
            <a:ext cx="8596668" cy="855306"/>
          </a:xfrm>
        </p:spPr>
        <p:txBody>
          <a:bodyPr>
            <a:normAutofit/>
          </a:bodyPr>
          <a:lstStyle/>
          <a:p>
            <a:pPr lvl="0" indent="-342900">
              <a:lnSpc>
                <a:spcPct val="107000"/>
              </a:lnSpc>
              <a:spcBef>
                <a:spcPts val="0"/>
              </a:spcBef>
              <a:spcAft>
                <a:spcPts val="800"/>
              </a:spcAft>
            </a:pPr>
            <a:r>
              <a:rPr lang="en-US" sz="2400" b="1" dirty="0">
                <a:solidFill>
                  <a:prstClr val="black"/>
                </a:solidFill>
                <a:latin typeface="Times New Roman" panose="02020603050405020304" pitchFamily="18" charset="0"/>
                <a:ea typeface="Calibri" panose="020F0502020204030204" pitchFamily="34" charset="0"/>
                <a:cs typeface="Arial" panose="020B0604020202020204" pitchFamily="34" charset="0"/>
              </a:rPr>
              <a:t>Archaic Features in American English</a:t>
            </a:r>
            <a:br>
              <a:rPr lang="en-US" sz="1800" dirty="0">
                <a:solidFill>
                  <a:prstClr val="black"/>
                </a:solidFill>
                <a:latin typeface="Calibri" panose="020F0502020204030204" pitchFamily="34" charset="0"/>
                <a:ea typeface="Calibri" panose="020F0502020204030204" pitchFamily="34" charset="0"/>
                <a:cs typeface="Arial" panose="020B0604020202020204" pitchFamily="34" charset="0"/>
              </a:rPr>
            </a:br>
            <a:endParaRPr lang="en-US" sz="2400" dirty="0">
              <a:latin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51D58119-60C3-4ECB-A9CB-F6C25C6829A2}"/>
              </a:ext>
            </a:extLst>
          </p:cNvPr>
          <p:cNvSpPr>
            <a:spLocks noGrp="1"/>
          </p:cNvSpPr>
          <p:nvPr>
            <p:ph idx="1"/>
          </p:nvPr>
        </p:nvSpPr>
        <p:spPr>
          <a:xfrm>
            <a:off x="677334" y="1539551"/>
            <a:ext cx="8596668" cy="4501811"/>
          </a:xfrm>
        </p:spPr>
        <p:txBody>
          <a:bodyPr/>
          <a:lstStyle/>
          <a:p>
            <a:pPr>
              <a:lnSpc>
                <a:spcPct val="150000"/>
              </a:lnSpc>
            </a:pPr>
            <a:r>
              <a:rPr lang="en-US" dirty="0">
                <a:solidFill>
                  <a:schemeClr val="tx1"/>
                </a:solidFill>
                <a:latin typeface="Times New Roman" panose="02020603050405020304" pitchFamily="18" charset="0"/>
                <a:cs typeface="Times New Roman" panose="02020603050405020304" pitchFamily="18" charset="0"/>
              </a:rPr>
              <a:t>A first quality often attributed to American English is archaism.</a:t>
            </a:r>
          </a:p>
          <a:p>
            <a:pPr>
              <a:lnSpc>
                <a:spcPct val="150000"/>
              </a:lnSpc>
            </a:pPr>
            <a:r>
              <a:rPr lang="en-US"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American pronunciation as compared with that of London is somewhat old-fashioned.</a:t>
            </a:r>
          </a:p>
          <a:p>
            <a:pPr>
              <a:lnSpc>
                <a:spcPct val="150000"/>
              </a:lnSpc>
            </a:pPr>
            <a:r>
              <a:rPr lang="en-US"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It has qualities that were characteristic of English speech in the seventeenth and eighteenth centuries.</a:t>
            </a:r>
          </a:p>
          <a:p>
            <a:pPr>
              <a:lnSpc>
                <a:spcPct val="150000"/>
              </a:lnSpc>
            </a:pPr>
            <a:r>
              <a:rPr lang="en-US"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The American use of gotten in place of got as the past participle of get always impresses the British of today as an old-fashioned feature not to be expected in the speech of a people that prides itself on being up-to-date.</a:t>
            </a:r>
          </a:p>
          <a:p>
            <a:pPr>
              <a:lnSpc>
                <a:spcPct val="150000"/>
              </a:lnSpc>
            </a:pPr>
            <a:r>
              <a:rPr lang="en-US"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American English has kept a number of old words or old uses of words no longer used in Britain. </a:t>
            </a: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6974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0A328-FF2C-4DC4-BCCF-621ABFB08C9C}"/>
              </a:ext>
            </a:extLst>
          </p:cNvPr>
          <p:cNvSpPr>
            <a:spLocks noGrp="1"/>
          </p:cNvSpPr>
          <p:nvPr>
            <p:ph type="title"/>
          </p:nvPr>
        </p:nvSpPr>
        <p:spPr>
          <a:xfrm>
            <a:off x="1052804" y="411779"/>
            <a:ext cx="10515600" cy="605258"/>
          </a:xfrm>
        </p:spPr>
        <p:txBody>
          <a:bodyPr>
            <a:normAutofit/>
          </a:bodyPr>
          <a:lstStyle/>
          <a:p>
            <a:r>
              <a:rPr lang="en-US" sz="2400" b="1" dirty="0">
                <a:latin typeface="Times New Roman" panose="02020603050405020304" pitchFamily="18" charset="0"/>
                <a:ea typeface="Calibri" panose="020F0502020204030204" pitchFamily="34" charset="0"/>
              </a:rPr>
              <a:t>Early Changes in the Vocabulary</a:t>
            </a: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CD3D366-B226-4AD8-AF49-8F727D0FF7AA}"/>
              </a:ext>
            </a:extLst>
          </p:cNvPr>
          <p:cNvSpPr>
            <a:spLocks noGrp="1"/>
          </p:cNvSpPr>
          <p:nvPr>
            <p:ph idx="1"/>
          </p:nvPr>
        </p:nvSpPr>
        <p:spPr>
          <a:xfrm>
            <a:off x="838200" y="1352939"/>
            <a:ext cx="10515600" cy="4824024"/>
          </a:xfrm>
        </p:spPr>
        <p:txBody>
          <a:bodyPr>
            <a:normAutofit/>
          </a:bodyPr>
          <a:lstStyle/>
          <a:p>
            <a:pPr>
              <a:lnSpc>
                <a:spcPct val="150000"/>
              </a:lnSpc>
            </a:pPr>
            <a:r>
              <a:rPr lang="en-US" sz="2000" dirty="0">
                <a:latin typeface="Times New Roman" panose="02020603050405020304" pitchFamily="18" charset="0"/>
                <a:cs typeface="Times New Roman" panose="02020603050405020304" pitchFamily="18" charset="0"/>
              </a:rPr>
              <a:t>When colonists settle in a new country they find the resources of their language constantly taxed.</a:t>
            </a:r>
          </a:p>
          <a:p>
            <a:pPr>
              <a:lnSpc>
                <a:spcPct val="150000"/>
              </a:lnSpc>
            </a:pPr>
            <a:r>
              <a:rPr lang="en-US" sz="2000" dirty="0">
                <a:latin typeface="Times New Roman" panose="02020603050405020304" pitchFamily="18" charset="0"/>
                <a:ea typeface="Calibri" panose="020F0502020204030204" pitchFamily="34" charset="0"/>
                <a:cs typeface="Times New Roman" panose="02020603050405020304" pitchFamily="18" charset="0"/>
              </a:rPr>
              <a:t>Accordingly, in a colonial language changes of vocabulary take place almost from the moment the first settlers arrive. When the colonists from England became acquainted with the physical features of this continent they seem to have been impressed particularly by its mountains and forests, so much larger and more impressive than any in England, and the result was a whole series of new words like bluff, foothill, notch, gap, divide, watershed, clearing, and underbrush. </a:t>
            </a:r>
          </a:p>
          <a:p>
            <a:pPr>
              <a:lnSpc>
                <a:spcPct val="150000"/>
              </a:lnSpc>
            </a:pPr>
            <a:r>
              <a:rPr lang="en-US" sz="2000" dirty="0">
                <a:latin typeface="Times New Roman" panose="02020603050405020304" pitchFamily="18" charset="0"/>
                <a:ea typeface="Calibri" panose="020F0502020204030204" pitchFamily="34" charset="0"/>
              </a:rPr>
              <a:t>The names for some of these the colonists learned from Native Americans.</a:t>
            </a:r>
          </a:p>
          <a:p>
            <a:pPr>
              <a:lnSpc>
                <a:spcPct val="150000"/>
              </a:lnSpc>
            </a:pPr>
            <a:r>
              <a:rPr lang="en-US" sz="2000" dirty="0">
                <a:latin typeface="Times New Roman" panose="02020603050405020304" pitchFamily="18" charset="0"/>
                <a:ea typeface="Calibri" panose="020F0502020204030204" pitchFamily="34" charset="0"/>
              </a:rPr>
              <a:t>Tree names such as the hickory and live oak, and the locust are new to colonial English, as are sweet potato, eggplant, squash, persimmon, pecan.</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9658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63CFB4-84BC-4B45-9CC5-1027F3E86480}"/>
              </a:ext>
            </a:extLst>
          </p:cNvPr>
          <p:cNvSpPr>
            <a:spLocks noGrp="1"/>
          </p:cNvSpPr>
          <p:nvPr>
            <p:ph idx="1"/>
          </p:nvPr>
        </p:nvSpPr>
        <p:spPr>
          <a:xfrm>
            <a:off x="838200" y="1278294"/>
            <a:ext cx="10515600" cy="4908000"/>
          </a:xfrm>
        </p:spPr>
        <p:txBody>
          <a:bodyPr>
            <a:normAutofit/>
          </a:bodyPr>
          <a:lstStyle/>
          <a:p>
            <a:pPr>
              <a:lnSpc>
                <a:spcPct val="150000"/>
              </a:lnSpc>
            </a:pPr>
            <a:r>
              <a:rPr lang="en-US" dirty="0">
                <a:solidFill>
                  <a:schemeClr val="tx1"/>
                </a:solidFill>
                <a:latin typeface="Times New Roman" panose="02020603050405020304" pitchFamily="18" charset="0"/>
                <a:ea typeface="Calibri" panose="020F0502020204030204" pitchFamily="34" charset="0"/>
              </a:rPr>
              <a:t>The individual character of our political and administrative system required the introduction of words such as congressional, presidential, gubernatorial, congressman, caucus, mass meeting, selectman, statehouse, land office. </a:t>
            </a:r>
          </a:p>
          <a:p>
            <a:pPr>
              <a:lnSpc>
                <a:spcPct val="150000"/>
              </a:lnSpc>
            </a:pPr>
            <a:r>
              <a:rPr lang="en-US">
                <a:solidFill>
                  <a:schemeClr val="tx1"/>
                </a:solidFill>
                <a:latin typeface="Times New Roman" panose="02020603050405020304" pitchFamily="18" charset="0"/>
                <a:ea typeface="Calibri" panose="020F0502020204030204" pitchFamily="34" charset="0"/>
              </a:rPr>
              <a:t>The </a:t>
            </a:r>
            <a:r>
              <a:rPr lang="en-US" dirty="0">
                <a:solidFill>
                  <a:schemeClr val="tx1"/>
                </a:solidFill>
                <a:latin typeface="Times New Roman" panose="02020603050405020304" pitchFamily="18" charset="0"/>
                <a:ea typeface="Calibri" panose="020F0502020204030204" pitchFamily="34" charset="0"/>
              </a:rPr>
              <a:t>colonists got a number of the words they needed ready-made from the languages of the Native Americans. They got some, too, from other languages. For examples and details see page67.</a:t>
            </a:r>
            <a:endParaRPr lang="en-US" dirty="0">
              <a:solidFill>
                <a:schemeClr val="tx1"/>
              </a:solidFill>
            </a:endParaRPr>
          </a:p>
        </p:txBody>
      </p:sp>
    </p:spTree>
    <p:extLst>
      <p:ext uri="{BB962C8B-B14F-4D97-AF65-F5344CB8AC3E}">
        <p14:creationId xmlns:p14="http://schemas.microsoft.com/office/powerpoint/2010/main" val="260914437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33</TotalTime>
  <Words>359</Words>
  <Application>Microsoft Office PowerPoint</Application>
  <PresentationFormat>Widescreen</PresentationFormat>
  <Paragraphs>21</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Times New Roman</vt:lpstr>
      <vt:lpstr>Trebuchet MS</vt:lpstr>
      <vt:lpstr>Wingdings 3</vt:lpstr>
      <vt:lpstr>Facet</vt:lpstr>
      <vt:lpstr>PowerPoint Presentation</vt:lpstr>
      <vt:lpstr>Features of American English</vt:lpstr>
      <vt:lpstr>Archaic Features in American English </vt:lpstr>
      <vt:lpstr>Early Changes in the Vocabulary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Win10</dc:creator>
  <cp:lastModifiedBy>Win10</cp:lastModifiedBy>
  <cp:revision>7</cp:revision>
  <dcterms:created xsi:type="dcterms:W3CDTF">2020-03-18T12:46:15Z</dcterms:created>
  <dcterms:modified xsi:type="dcterms:W3CDTF">2020-03-18T21:10:18Z</dcterms:modified>
</cp:coreProperties>
</file>